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1794AC7-43B0-4C9A-ADEB-3475EF74ED52}">
  <a:tblStyle styleId="{C1794AC7-43B0-4C9A-ADEB-3475EF74ED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0a865cd13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b0a865cd13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b0a865cd13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b0a865cd13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0a865cd13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0a865cd13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b0a865cd1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b0a865cd1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0a865cd1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b0a865cd1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0a865cd13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b0a865cd13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0a865cd13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b0a865cd13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0a865cd13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0a865cd13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b0a865cd13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b0a865cd13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0a865cd13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0a865cd13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55650" y="0"/>
            <a:ext cx="965500" cy="48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Impact"/>
              <a:buNone/>
              <a:defRPr sz="23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248650" y="4118100"/>
            <a:ext cx="5727000" cy="845400"/>
          </a:xfrm>
          <a:prstGeom prst="rect">
            <a:avLst/>
          </a:prstGeom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2008 Summer Olympics: </a:t>
            </a:r>
            <a:endParaRPr b="1" sz="245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A Use Case Study on Data Product</a:t>
            </a:r>
            <a:endParaRPr b="1" sz="395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6259850" y="4118100"/>
            <a:ext cx="2762100" cy="8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Xinqi Wang 2003316</a:t>
            </a:r>
            <a:endParaRPr sz="1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Abduvosid Malikov 2002824 </a:t>
            </a:r>
            <a:endParaRPr sz="1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Li Jia 2000692</a:t>
            </a:r>
            <a:endParaRPr sz="15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Which Year Has the Most Female Medal/Golden Medal Winner?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300" y="1021962"/>
            <a:ext cx="4031998" cy="309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500" y="1011175"/>
            <a:ext cx="4428500" cy="312113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Thank you</a:t>
            </a:r>
            <a:endParaRPr sz="33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777500"/>
            <a:ext cx="8520600" cy="40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Questions: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Which factor has a correlation with the number of Summer Olympic medals won by countries in year 2008?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◆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GDP Per capita?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◆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Population?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◆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Government Expenditure on Sports?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Any fun facts about Olympic medal winners?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Data Sources: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Olympic_medals_1992-2008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 (collected from Kaggle)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European government expenditure 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(collected from Eurostat)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Countries’ GDP Per Capita and Population 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(collected from The World Bank API)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157843">
            <a:off x="4922677" y="3499693"/>
            <a:ext cx="533271" cy="241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278861">
            <a:off x="5739070" y="3885778"/>
            <a:ext cx="341335" cy="227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287747">
            <a:off x="7136532" y="4039495"/>
            <a:ext cx="681486" cy="43041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answer these questions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MySQL WorkBench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◆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Load Olympic_medals_1992-2008 data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◆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Get country_code data set using the World Bank API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Knime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◆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uild workflow and ETL data pipeline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API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◆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sed to get GDP per capita and population data from the World Bank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➔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Tableau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◆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reate interactive summary graphs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Knime Workflow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8512"/>
            <a:ext cx="9144002" cy="370647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EER Diagram</a:t>
            </a:r>
            <a:endParaRPr/>
          </a:p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925" y="695875"/>
            <a:ext cx="4698139" cy="414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 Snippet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641400"/>
            <a:ext cx="8520600" cy="45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BF9000"/>
                </a:solidFill>
                <a:latin typeface="Trebuchet MS"/>
                <a:ea typeface="Trebuchet MS"/>
                <a:cs typeface="Trebuchet MS"/>
                <a:sym typeface="Trebuchet MS"/>
              </a:rPr>
              <a:t>library</a:t>
            </a: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(WDI)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F9000"/>
                </a:solidFill>
                <a:latin typeface="Trebuchet MS"/>
                <a:ea typeface="Trebuchet MS"/>
                <a:cs typeface="Trebuchet MS"/>
                <a:sym typeface="Trebuchet MS"/>
              </a:rPr>
              <a:t>library</a:t>
            </a: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(tidyverse)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data &lt;- WDI_data$country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codes &lt;- data[,2]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country_names &lt;- data[,3]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df &lt;- data.frame("</a:t>
            </a:r>
            <a:r>
              <a:rPr lang="en" sz="1100">
                <a:solidFill>
                  <a:srgbClr val="1155CC"/>
                </a:solidFill>
                <a:latin typeface="Trebuchet MS"/>
                <a:ea typeface="Trebuchet MS"/>
                <a:cs typeface="Trebuchet MS"/>
                <a:sym typeface="Trebuchet MS"/>
              </a:rPr>
              <a:t>codes</a:t>
            </a: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" = codes, "</a:t>
            </a:r>
            <a:r>
              <a:rPr lang="en" sz="1100">
                <a:solidFill>
                  <a:srgbClr val="1155CC"/>
                </a:solidFill>
                <a:latin typeface="Trebuchet MS"/>
                <a:ea typeface="Trebuchet MS"/>
                <a:cs typeface="Trebuchet MS"/>
                <a:sym typeface="Trebuchet MS"/>
              </a:rPr>
              <a:t>countries</a:t>
            </a: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" = country_names)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df &lt;- df %&gt;% filter(!grepl("[[:digit:]]", df$codes))  </a:t>
            </a:r>
            <a:r>
              <a:rPr lang="en" sz="1100">
                <a:solidFill>
                  <a:srgbClr val="38761D"/>
                </a:solidFill>
                <a:latin typeface="Trebuchet MS"/>
                <a:ea typeface="Trebuchet MS"/>
                <a:cs typeface="Trebuchet MS"/>
                <a:sym typeface="Trebuchet MS"/>
              </a:rPr>
              <a:t># Filter numbers and grouping observations out</a:t>
            </a:r>
            <a:endParaRPr sz="1100">
              <a:solidFill>
                <a:srgbClr val="38761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drop_id &lt;- c("EU","HK","OE")     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df &lt;- df %&gt;% filter( !grepl( paste( drop_id , collapse="|"), df$codes ) )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fl_iso2c &lt;- substr(df$codes, 1, 1)  </a:t>
            </a:r>
            <a:r>
              <a:rPr lang="en" sz="1100">
                <a:solidFill>
                  <a:srgbClr val="38761D"/>
                </a:solidFill>
                <a:latin typeface="Trebuchet MS"/>
                <a:ea typeface="Trebuchet MS"/>
                <a:cs typeface="Trebuchet MS"/>
                <a:sym typeface="Trebuchet MS"/>
              </a:rPr>
              <a:t># drop values with certain starting char</a:t>
            </a:r>
            <a:endParaRPr sz="1100">
              <a:solidFill>
                <a:srgbClr val="38761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674EA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retain_id &lt;- c("XK","ZA","ZM","ZW")  </a:t>
            </a:r>
            <a:r>
              <a:rPr lang="en" sz="1100">
                <a:solidFill>
                  <a:srgbClr val="38761D"/>
                </a:solidFill>
                <a:latin typeface="Trebuchet MS"/>
                <a:ea typeface="Trebuchet MS"/>
                <a:cs typeface="Trebuchet MS"/>
                <a:sym typeface="Trebuchet MS"/>
              </a:rPr>
              <a:t># Check again if any grouping observations</a:t>
            </a:r>
            <a:endParaRPr sz="1100">
              <a:solidFill>
                <a:srgbClr val="38761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d1 &lt;- df %&gt;% filter( grepl( "X", fl_iso2c ) | grepl( "Z", fl_iso2c ) &amp;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                       !grepl( paste( retain_id , collapse="|"), df$codes ) )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8761D"/>
                </a:solidFill>
                <a:latin typeface="Trebuchet MS"/>
                <a:ea typeface="Trebuchet MS"/>
                <a:cs typeface="Trebuchet MS"/>
                <a:sym typeface="Trebuchet MS"/>
              </a:rPr>
              <a:t># Save observations which are the opposite of our check results</a:t>
            </a:r>
            <a:endParaRPr sz="1100">
              <a:solidFill>
                <a:srgbClr val="38761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df &lt;- df %&gt;% filter( !( grepl( "X", fl_iso2c ) | grepl( "Z", fl_iso2c ) &amp;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                          !grepl( paste( retain_id , collapse="|"), df$codes ) ) )</a:t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rm( d1 , drop_id, fl_iso2c , retain_id )  </a:t>
            </a:r>
            <a:r>
              <a:rPr lang="en" sz="1100">
                <a:solidFill>
                  <a:srgbClr val="38761D"/>
                </a:solidFill>
                <a:latin typeface="Trebuchet MS"/>
                <a:ea typeface="Trebuchet MS"/>
                <a:cs typeface="Trebuchet MS"/>
                <a:sym typeface="Trebuchet MS"/>
              </a:rPr>
              <a:t># Clear no longer needed variables</a:t>
            </a:r>
            <a:endParaRPr sz="1100">
              <a:solidFill>
                <a:srgbClr val="38761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Trebuchet MS"/>
                <a:ea typeface="Trebuchet MS"/>
                <a:cs typeface="Trebuchet MS"/>
                <a:sym typeface="Trebuchet MS"/>
              </a:rPr>
              <a:t>df$countries[df$codes == "TW"] &lt;- "Taiwan" </a:t>
            </a:r>
            <a:r>
              <a:rPr lang="en" sz="1100">
                <a:solidFill>
                  <a:srgbClr val="38761D"/>
                </a:solidFill>
                <a:latin typeface="Trebuchet MS"/>
                <a:ea typeface="Trebuchet MS"/>
                <a:cs typeface="Trebuchet MS"/>
                <a:sym typeface="Trebuchet MS"/>
              </a:rPr>
              <a:t># rename Taiwan Province</a:t>
            </a:r>
            <a:endParaRPr sz="1100">
              <a:solidFill>
                <a:srgbClr val="38761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123175"/>
            <a:ext cx="36216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Correlation Between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Medal Count and Population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7725" y="933262"/>
            <a:ext cx="2899351" cy="3276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1" name="Google Shape;101;p19"/>
          <p:cNvGraphicFramePr/>
          <p:nvPr/>
        </p:nvGraphicFramePr>
        <p:xfrm>
          <a:off x="173950" y="160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{C1794AC7-43B0-4C9A-ADEB-3475EF74ED52}</a:tableStyleId>
              </a:tblPr>
              <a:tblGrid>
                <a:gridCol w="1473100"/>
                <a:gridCol w="1473100"/>
                <a:gridCol w="1473100"/>
              </a:tblGrid>
              <a:tr h="510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Correlation Value 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 value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Degrees of Freedom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456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0.290730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0.00805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80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2" name="Google Shape;102;p19"/>
          <p:cNvGraphicFramePr/>
          <p:nvPr/>
        </p:nvGraphicFramePr>
        <p:xfrm>
          <a:off x="173888" y="2710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{C1794AC7-43B0-4C9A-ADEB-3475EF74ED52}</a:tableStyleId>
              </a:tblPr>
              <a:tblGrid>
                <a:gridCol w="1127850"/>
                <a:gridCol w="955650"/>
                <a:gridCol w="661400"/>
                <a:gridCol w="790550"/>
                <a:gridCol w="883875"/>
              </a:tblGrid>
              <a:tr h="353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Variable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Coefficient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Std.Err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t-value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 &gt; |t|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438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log_population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14.386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3.077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4.675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438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intercept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-215.37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51.492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-4.183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sp>
        <p:nvSpPr>
          <p:cNvPr id="103" name="Google Shape;10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3902576" cy="30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Won the Most Medals/Golden Medals for His/Her Country?  </a:t>
            </a:r>
            <a:endParaRPr/>
          </a:p>
        </p:txBody>
      </p:sp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5300" y="1133025"/>
            <a:ext cx="4397000" cy="2893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123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Discipline Has the Most Male/Female Medal Winners?</a:t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9050" y="695875"/>
            <a:ext cx="6629599" cy="4297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